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7" r:id="rId2"/>
    <p:sldId id="258" r:id="rId3"/>
    <p:sldId id="363" r:id="rId4"/>
    <p:sldId id="365" r:id="rId5"/>
    <p:sldId id="368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417" r:id="rId16"/>
    <p:sldId id="287" r:id="rId17"/>
    <p:sldId id="372" r:id="rId18"/>
    <p:sldId id="430" r:id="rId19"/>
    <p:sldId id="373" r:id="rId20"/>
    <p:sldId id="377" r:id="rId21"/>
    <p:sldId id="380" r:id="rId22"/>
    <p:sldId id="382" r:id="rId23"/>
    <p:sldId id="383" r:id="rId24"/>
    <p:sldId id="385" r:id="rId25"/>
    <p:sldId id="393" r:id="rId26"/>
    <p:sldId id="396" r:id="rId27"/>
    <p:sldId id="398" r:id="rId28"/>
    <p:sldId id="402" r:id="rId29"/>
    <p:sldId id="399" r:id="rId30"/>
    <p:sldId id="403" r:id="rId31"/>
    <p:sldId id="285" r:id="rId32"/>
    <p:sldId id="267" r:id="rId33"/>
    <p:sldId id="264" r:id="rId34"/>
    <p:sldId id="410" r:id="rId35"/>
    <p:sldId id="404" r:id="rId36"/>
    <p:sldId id="289" r:id="rId37"/>
    <p:sldId id="290" r:id="rId38"/>
    <p:sldId id="293" r:id="rId39"/>
    <p:sldId id="296" r:id="rId40"/>
    <p:sldId id="299" r:id="rId41"/>
    <p:sldId id="300" r:id="rId42"/>
    <p:sldId id="301" r:id="rId43"/>
    <p:sldId id="303" r:id="rId44"/>
    <p:sldId id="306" r:id="rId45"/>
    <p:sldId id="309" r:id="rId46"/>
    <p:sldId id="312" r:id="rId47"/>
    <p:sldId id="322" r:id="rId48"/>
    <p:sldId id="313" r:id="rId49"/>
    <p:sldId id="314" r:id="rId50"/>
    <p:sldId id="315" r:id="rId51"/>
    <p:sldId id="316" r:id="rId52"/>
    <p:sldId id="317" r:id="rId53"/>
    <p:sldId id="332" r:id="rId54"/>
    <p:sldId id="333" r:id="rId55"/>
    <p:sldId id="318" r:id="rId56"/>
    <p:sldId id="319" r:id="rId57"/>
    <p:sldId id="321" r:id="rId58"/>
    <p:sldId id="395" r:id="rId59"/>
    <p:sldId id="324" r:id="rId60"/>
    <p:sldId id="326" r:id="rId61"/>
    <p:sldId id="327" r:id="rId62"/>
    <p:sldId id="328" r:id="rId63"/>
    <p:sldId id="329" r:id="rId64"/>
    <p:sldId id="331" r:id="rId65"/>
    <p:sldId id="334" r:id="rId66"/>
    <p:sldId id="335" r:id="rId67"/>
    <p:sldId id="411" r:id="rId68"/>
    <p:sldId id="412" r:id="rId69"/>
    <p:sldId id="413" r:id="rId70"/>
    <p:sldId id="416" r:id="rId71"/>
    <p:sldId id="414" r:id="rId72"/>
    <p:sldId id="421" r:id="rId73"/>
    <p:sldId id="340" r:id="rId74"/>
    <p:sldId id="418" r:id="rId75"/>
    <p:sldId id="424" r:id="rId76"/>
    <p:sldId id="425" r:id="rId77"/>
    <p:sldId id="429" r:id="rId78"/>
    <p:sldId id="419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422" r:id="rId92"/>
    <p:sldId id="354" r:id="rId93"/>
    <p:sldId id="357" r:id="rId94"/>
    <p:sldId id="359" r:id="rId95"/>
    <p:sldId id="360" r:id="rId96"/>
    <p:sldId id="361" r:id="rId97"/>
    <p:sldId id="362" r:id="rId98"/>
    <p:sldId id="420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93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791B3-F8B3-4DA0-AD87-0C5E92F23AE1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047CF-B0B3-4342-87CD-1685F8E90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7174A-1B65-44C0-BA4B-968F721131B4}" type="datetimeFigureOut">
              <a:rPr lang="en-US" smtClean="0"/>
              <a:pPr/>
              <a:t>8/17/2009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24487-82B6-45D5-A493-54C342ABF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gif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8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12" Type="http://schemas.openxmlformats.org/officeDocument/2006/relationships/image" Target="../media/image217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11" Type="http://schemas.openxmlformats.org/officeDocument/2006/relationships/image" Target="../media/image216.jpeg"/><Relationship Id="rId5" Type="http://schemas.openxmlformats.org/officeDocument/2006/relationships/image" Target="../media/image210.jpeg"/><Relationship Id="rId10" Type="http://schemas.openxmlformats.org/officeDocument/2006/relationships/image" Target="../media/image215.jpeg"/><Relationship Id="rId4" Type="http://schemas.openxmlformats.org/officeDocument/2006/relationships/image" Target="../media/image209.jpeg"/><Relationship Id="rId9" Type="http://schemas.openxmlformats.org/officeDocument/2006/relationships/image" Target="../media/image2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FORUM Spring 06\Lecture 2 U.S. History and Business\Gold-spike-1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5913"/>
            <a:ext cx="9144000" cy="6226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Owner.YOUR-0944CBA8B9\My Documents\FORUM Spring 06\Lecture 2 U.S. History and Business\Andrew Carneg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5" y="0"/>
            <a:ext cx="4730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Owner.YOUR-0944CBA8B9\My Documents\FORUM Spring 06\Lecture 2 U.S. History and Business\Blast furn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Owner.YOUR-0944CBA8B9\My Documents\FORUM Spring 06\Lecture 2 U.S. History and Business\Steel Mi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5"/>
            <a:ext cx="9144000" cy="645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FORUM Spring 06\Lecture 2 U.S. History and Business\Home Insurance Building Jenney 1883-8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6775" y="0"/>
            <a:ext cx="5080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Owner.YOUR-0944CBA8B9\My Documents\FORUM Spring 06\Lecture 2 U.S. History and Business\James J Hi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113" y="0"/>
            <a:ext cx="4549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P_Morg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Owner.YOUR-0944CBA8B9\My Documents\FORUM Spring 06\Lecture 2 U.S. History and Business\Barbed wi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14450"/>
            <a:ext cx="7391400" cy="554355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Chisholm trail cattle dri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0"/>
            <a:ext cx="6096000" cy="3511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d_1138861595_250071v.jpg"/>
          <p:cNvPicPr>
            <a:picLocks noChangeAspect="1"/>
          </p:cNvPicPr>
          <p:nvPr/>
        </p:nvPicPr>
        <p:blipFill>
          <a:blip r:embed="rId2"/>
          <a:srcRect b="3333"/>
          <a:stretch>
            <a:fillRect/>
          </a:stretch>
        </p:blipFill>
        <p:spPr>
          <a:xfrm>
            <a:off x="152400" y="0"/>
            <a:ext cx="87663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89coll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959" y="0"/>
            <a:ext cx="2262041" cy="3429000"/>
          </a:xfrm>
          <a:prstGeom prst="rect">
            <a:avLst/>
          </a:prstGeom>
        </p:spPr>
      </p:pic>
      <p:pic>
        <p:nvPicPr>
          <p:cNvPr id="3" name="Picture 2" descr="1894%20Cat.jpg"/>
          <p:cNvPicPr>
            <a:picLocks noChangeAspect="1"/>
          </p:cNvPicPr>
          <p:nvPr/>
        </p:nvPicPr>
        <p:blipFill>
          <a:blip r:embed="rId3"/>
          <a:srcRect b="6509"/>
          <a:stretch>
            <a:fillRect/>
          </a:stretch>
        </p:blipFill>
        <p:spPr>
          <a:xfrm>
            <a:off x="3429000" y="0"/>
            <a:ext cx="1752600" cy="2520377"/>
          </a:xfrm>
          <a:prstGeom prst="rect">
            <a:avLst/>
          </a:prstGeom>
        </p:spPr>
      </p:pic>
      <p:pic>
        <p:nvPicPr>
          <p:cNvPr id="4" name="Picture 3" descr="2840_38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52400"/>
            <a:ext cx="1452372" cy="2044601"/>
          </a:xfrm>
          <a:prstGeom prst="rect">
            <a:avLst/>
          </a:prstGeom>
        </p:spPr>
      </p:pic>
      <p:pic>
        <p:nvPicPr>
          <p:cNvPr id="8" name="Picture 7" descr="sears_1918_a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0"/>
            <a:ext cx="3103635" cy="4114800"/>
          </a:xfrm>
          <a:prstGeom prst="rect">
            <a:avLst/>
          </a:prstGeom>
        </p:spPr>
      </p:pic>
      <p:pic>
        <p:nvPicPr>
          <p:cNvPr id="6" name="Picture 5" descr="PDRM0691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2387600"/>
            <a:ext cx="3352800" cy="4470400"/>
          </a:xfrm>
          <a:prstGeom prst="rect">
            <a:avLst/>
          </a:prstGeom>
        </p:spPr>
      </p:pic>
      <p:pic>
        <p:nvPicPr>
          <p:cNvPr id="9" name="Picture 8" descr="spring1889shirts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70102"/>
            <a:ext cx="3276600" cy="2787898"/>
          </a:xfrm>
          <a:prstGeom prst="rect">
            <a:avLst/>
          </a:prstGeom>
        </p:spPr>
      </p:pic>
      <p:pic>
        <p:nvPicPr>
          <p:cNvPr id="7" name="Picture 6" descr="sears3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1828800"/>
            <a:ext cx="2247900" cy="2997200"/>
          </a:xfrm>
          <a:prstGeom prst="rect">
            <a:avLst/>
          </a:prstGeom>
        </p:spPr>
      </p:pic>
      <p:pic>
        <p:nvPicPr>
          <p:cNvPr id="5" name="Picture 4" descr="image02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0" y="4759476"/>
            <a:ext cx="2667000" cy="20985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inli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45395" cy="3429000"/>
          </a:xfrm>
          <a:prstGeom prst="rect">
            <a:avLst/>
          </a:prstGeom>
        </p:spPr>
      </p:pic>
      <p:pic>
        <p:nvPicPr>
          <p:cNvPr id="4" name="Picture 3" descr="trinity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91085"/>
            <a:ext cx="5257801" cy="3766915"/>
          </a:xfrm>
          <a:prstGeom prst="rect">
            <a:avLst/>
          </a:prstGeom>
        </p:spPr>
      </p:pic>
      <p:pic>
        <p:nvPicPr>
          <p:cNvPr id="5" name="Picture 4" descr="cityh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77581"/>
            <a:ext cx="3886199" cy="57470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wner.YOUR-0944CBA8B9\My Documents\FORUM Spring 06\Lecture 2 U.S. History and Business\Centennial_Exhibition%2C_Opening_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823209" cy="304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1876_Bell_Speaking_into_Teleph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612847" cy="2144712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1876_Bell_telephone_iron_box_receiv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724400"/>
            <a:ext cx="2447364" cy="2133600"/>
          </a:xfrm>
          <a:prstGeom prst="rect">
            <a:avLst/>
          </a:prstGeom>
          <a:noFill/>
        </p:spPr>
      </p:pic>
      <p:pic>
        <p:nvPicPr>
          <p:cNvPr id="5" name="Picture 2" descr="C:\Documents and Settings\Owner.YOUR-0944CBA8B9\My Documents\FORUM Spring 06\Lecture 2 U.S. History and Business\1876_Centennial_Expo_Geo_B_Grants_calculating_machine_Free_Library_of_Phila_c0204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373" y="0"/>
            <a:ext cx="4371627" cy="3505200"/>
          </a:xfrm>
          <a:prstGeom prst="rect">
            <a:avLst/>
          </a:prstGeom>
          <a:noFill/>
        </p:spPr>
      </p:pic>
      <p:pic>
        <p:nvPicPr>
          <p:cNvPr id="6" name="Picture 5" descr="Heinz_Pickles_Marketing_Car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1" y="3514725"/>
            <a:ext cx="4114800" cy="3343275"/>
          </a:xfrm>
          <a:prstGeom prst="rect">
            <a:avLst/>
          </a:prstGeom>
        </p:spPr>
      </p:pic>
      <p:pic>
        <p:nvPicPr>
          <p:cNvPr id="7" name="Picture 6" descr="Smith_Premier_Typewri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2609850"/>
            <a:ext cx="2819400" cy="2114550"/>
          </a:xfrm>
          <a:prstGeom prst="rect">
            <a:avLst/>
          </a:prstGeom>
        </p:spPr>
      </p:pic>
      <p:pic>
        <p:nvPicPr>
          <p:cNvPr id="8" name="Picture 7" descr="pict0431 hires root bee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184" y="2292485"/>
            <a:ext cx="1242391" cy="24319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inwright_building_st_louis_U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0"/>
            <a:ext cx="3124200" cy="3441260"/>
          </a:xfrm>
          <a:prstGeom prst="rect">
            <a:avLst/>
          </a:prstGeom>
        </p:spPr>
      </p:pic>
      <p:pic>
        <p:nvPicPr>
          <p:cNvPr id="4" name="Picture 3" descr="Wainwright%20Det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82969" cy="5029200"/>
          </a:xfrm>
          <a:prstGeom prst="rect">
            <a:avLst/>
          </a:prstGeom>
        </p:spPr>
      </p:pic>
      <p:pic>
        <p:nvPicPr>
          <p:cNvPr id="5" name="Picture 4" descr="0290Wainwright-detai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487862"/>
            <a:ext cx="3299354" cy="4370137"/>
          </a:xfrm>
          <a:prstGeom prst="rect">
            <a:avLst/>
          </a:prstGeom>
        </p:spPr>
      </p:pic>
      <p:pic>
        <p:nvPicPr>
          <p:cNvPr id="2" name="Picture 1" descr="Louis_Sullivan_-_Wainwright_Building%2C_Seventh_%2B_Chestnut_Streets%2C_Saint_Louis%2C_St__Louis_City_County%2C_M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3198016"/>
            <a:ext cx="2743200" cy="36599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17.jpg"/>
          <p:cNvPicPr>
            <a:picLocks noChangeAspect="1"/>
          </p:cNvPicPr>
          <p:nvPr/>
        </p:nvPicPr>
        <p:blipFill>
          <a:blip r:embed="rId2"/>
          <a:srcRect l="4401" t="8889" r="4401" b="6667"/>
          <a:stretch>
            <a:fillRect/>
          </a:stretch>
        </p:blipFill>
        <p:spPr>
          <a:xfrm>
            <a:off x="4030579" y="3048000"/>
            <a:ext cx="5113421" cy="3810000"/>
          </a:xfrm>
          <a:prstGeom prst="rect">
            <a:avLst/>
          </a:prstGeom>
        </p:spPr>
      </p:pic>
      <p:pic>
        <p:nvPicPr>
          <p:cNvPr id="3" name="Picture 2" descr="Auditorium_Building5.jpg"/>
          <p:cNvPicPr>
            <a:picLocks noChangeAspect="1"/>
          </p:cNvPicPr>
          <p:nvPr/>
        </p:nvPicPr>
        <p:blipFill>
          <a:blip r:embed="rId3"/>
          <a:srcRect l="7567" t="5819" r="8327" b="3418"/>
          <a:stretch>
            <a:fillRect/>
          </a:stretch>
        </p:blipFill>
        <p:spPr>
          <a:xfrm>
            <a:off x="0" y="0"/>
            <a:ext cx="4876800" cy="37662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2px-Auditorium_Building10.jpg"/>
          <p:cNvPicPr>
            <a:picLocks noChangeAspect="1"/>
          </p:cNvPicPr>
          <p:nvPr/>
        </p:nvPicPr>
        <p:blipFill>
          <a:blip r:embed="rId2"/>
          <a:srcRect l="8284" t="4444" r="7485" b="4444"/>
          <a:stretch>
            <a:fillRect/>
          </a:stretch>
        </p:blipFill>
        <p:spPr>
          <a:xfrm>
            <a:off x="0" y="0"/>
            <a:ext cx="4081346" cy="5486400"/>
          </a:xfrm>
          <a:prstGeom prst="rect">
            <a:avLst/>
          </a:prstGeom>
        </p:spPr>
      </p:pic>
      <p:pic>
        <p:nvPicPr>
          <p:cNvPr id="3" name="Picture 2" descr="Auditorium_Building15.jpg"/>
          <p:cNvPicPr>
            <a:picLocks noChangeAspect="1"/>
          </p:cNvPicPr>
          <p:nvPr/>
        </p:nvPicPr>
        <p:blipFill>
          <a:blip r:embed="rId3"/>
          <a:srcRect l="4135" t="7778" r="5934" b="8889"/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</p:spPr>
      </p:pic>
      <p:pic>
        <p:nvPicPr>
          <p:cNvPr id="4" name="Picture 3" descr="Auditorium_Building7.jpg"/>
          <p:cNvPicPr>
            <a:picLocks noChangeAspect="1"/>
          </p:cNvPicPr>
          <p:nvPr/>
        </p:nvPicPr>
        <p:blipFill>
          <a:blip r:embed="rId4"/>
          <a:srcRect l="7500" t="6322" r="9167" b="5172"/>
          <a:stretch>
            <a:fillRect/>
          </a:stretch>
        </p:blipFill>
        <p:spPr>
          <a:xfrm>
            <a:off x="4648200" y="0"/>
            <a:ext cx="3962400" cy="30510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6.jpg"/>
          <p:cNvPicPr>
            <a:picLocks noChangeAspect="1"/>
          </p:cNvPicPr>
          <p:nvPr/>
        </p:nvPicPr>
        <p:blipFill>
          <a:blip r:embed="rId2"/>
          <a:srcRect l="4167" t="4486" r="3333" b="5653"/>
          <a:stretch>
            <a:fillRect/>
          </a:stretch>
        </p:blipFill>
        <p:spPr>
          <a:xfrm>
            <a:off x="0" y="152400"/>
            <a:ext cx="4943104" cy="3429000"/>
          </a:xfrm>
          <a:prstGeom prst="rect">
            <a:avLst/>
          </a:prstGeom>
        </p:spPr>
      </p:pic>
      <p:pic>
        <p:nvPicPr>
          <p:cNvPr id="3" name="Picture 2" descr="Auditorium_Building9.jpg"/>
          <p:cNvPicPr>
            <a:picLocks noChangeAspect="1"/>
          </p:cNvPicPr>
          <p:nvPr/>
        </p:nvPicPr>
        <p:blipFill>
          <a:blip r:embed="rId3"/>
          <a:srcRect l="3507" t="5556" r="5295" b="4444"/>
          <a:stretch>
            <a:fillRect/>
          </a:stretch>
        </p:blipFill>
        <p:spPr>
          <a:xfrm>
            <a:off x="4114800" y="2864223"/>
            <a:ext cx="5029200" cy="3993777"/>
          </a:xfrm>
          <a:prstGeom prst="rect">
            <a:avLst/>
          </a:prstGeom>
        </p:spPr>
      </p:pic>
      <p:pic>
        <p:nvPicPr>
          <p:cNvPr id="4" name="Picture 3" descr="Auditorium_Building13.jpg"/>
          <p:cNvPicPr>
            <a:picLocks noChangeAspect="1"/>
          </p:cNvPicPr>
          <p:nvPr/>
        </p:nvPicPr>
        <p:blipFill>
          <a:blip r:embed="rId4"/>
          <a:srcRect l="5295" t="4444" r="4401" b="4444"/>
          <a:stretch>
            <a:fillRect/>
          </a:stretch>
        </p:blipFill>
        <p:spPr>
          <a:xfrm>
            <a:off x="-1" y="3505201"/>
            <a:ext cx="4129669" cy="3352800"/>
          </a:xfrm>
          <a:prstGeom prst="rect">
            <a:avLst/>
          </a:prstGeom>
        </p:spPr>
      </p:pic>
      <p:pic>
        <p:nvPicPr>
          <p:cNvPr id="5" name="Picture 4" descr="Auditorium_Building16.jpg"/>
          <p:cNvPicPr>
            <a:picLocks noChangeAspect="1"/>
          </p:cNvPicPr>
          <p:nvPr/>
        </p:nvPicPr>
        <p:blipFill>
          <a:blip r:embed="rId5"/>
          <a:srcRect l="5122" t="8889" r="6917" b="10000"/>
          <a:stretch>
            <a:fillRect/>
          </a:stretch>
        </p:blipFill>
        <p:spPr>
          <a:xfrm>
            <a:off x="5105400" y="0"/>
            <a:ext cx="3810000" cy="28380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ditorium_Building8.jpg"/>
          <p:cNvPicPr>
            <a:picLocks noChangeAspect="1"/>
          </p:cNvPicPr>
          <p:nvPr/>
        </p:nvPicPr>
        <p:blipFill>
          <a:blip r:embed="rId2"/>
          <a:srcRect l="3581" t="6912" r="5108" b="5541"/>
          <a:stretch>
            <a:fillRect/>
          </a:stretch>
        </p:blipFill>
        <p:spPr>
          <a:xfrm>
            <a:off x="4519914" y="0"/>
            <a:ext cx="4624086" cy="3581400"/>
          </a:xfrm>
          <a:prstGeom prst="rect">
            <a:avLst/>
          </a:prstGeom>
        </p:spPr>
      </p:pic>
      <p:pic>
        <p:nvPicPr>
          <p:cNvPr id="3" name="Picture 2" descr="Auditorium_Building14.jpg"/>
          <p:cNvPicPr>
            <a:picLocks noChangeAspect="1"/>
          </p:cNvPicPr>
          <p:nvPr/>
        </p:nvPicPr>
        <p:blipFill>
          <a:blip r:embed="rId3"/>
          <a:srcRect l="7733" t="5556" r="6833" b="4444"/>
          <a:stretch>
            <a:fillRect/>
          </a:stretch>
        </p:blipFill>
        <p:spPr>
          <a:xfrm>
            <a:off x="5029200" y="3581400"/>
            <a:ext cx="3842926" cy="3276600"/>
          </a:xfrm>
          <a:prstGeom prst="rect">
            <a:avLst/>
          </a:prstGeom>
        </p:spPr>
      </p:pic>
      <p:pic>
        <p:nvPicPr>
          <p:cNvPr id="4" name="Picture 3" descr="Auditorium_Building11.jpg"/>
          <p:cNvPicPr>
            <a:picLocks noChangeAspect="1"/>
          </p:cNvPicPr>
          <p:nvPr/>
        </p:nvPicPr>
        <p:blipFill>
          <a:blip r:embed="rId4"/>
          <a:srcRect l="3958" t="6667" r="5764" b="5556"/>
          <a:stretch>
            <a:fillRect/>
          </a:stretch>
        </p:blipFill>
        <p:spPr>
          <a:xfrm>
            <a:off x="0" y="0"/>
            <a:ext cx="4533417" cy="3581400"/>
          </a:xfrm>
          <a:prstGeom prst="rect">
            <a:avLst/>
          </a:prstGeom>
        </p:spPr>
      </p:pic>
      <p:pic>
        <p:nvPicPr>
          <p:cNvPr id="5" name="Picture 4" descr="Auditorium_Building12.jpg"/>
          <p:cNvPicPr>
            <a:picLocks noChangeAspect="1"/>
          </p:cNvPicPr>
          <p:nvPr/>
        </p:nvPicPr>
        <p:blipFill>
          <a:blip r:embed="rId5"/>
          <a:srcRect l="4401" t="8889" r="5295" b="7778"/>
          <a:stretch>
            <a:fillRect/>
          </a:stretch>
        </p:blipFill>
        <p:spPr>
          <a:xfrm>
            <a:off x="311914" y="3581400"/>
            <a:ext cx="4412486" cy="32765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rchant's national b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2816" cy="3962400"/>
          </a:xfrm>
          <a:prstGeom prst="rect">
            <a:avLst/>
          </a:prstGeom>
        </p:spPr>
      </p:pic>
      <p:pic>
        <p:nvPicPr>
          <p:cNvPr id="2" name="Picture 1" descr="bank2 sulliv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754923"/>
            <a:ext cx="5334000" cy="41030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JDR Home Forest Hills Cleveland.jpg"/>
          <p:cNvPicPr>
            <a:picLocks noChangeAspect="1" noChangeArrowheads="1"/>
          </p:cNvPicPr>
          <p:nvPr/>
        </p:nvPicPr>
        <p:blipFill>
          <a:blip r:embed="rId2"/>
          <a:srcRect l="4167" t="3398" r="6667" b="4563"/>
          <a:stretch>
            <a:fillRect/>
          </a:stretch>
        </p:blipFill>
        <p:spPr bwMode="auto">
          <a:xfrm>
            <a:off x="3777205" y="2895600"/>
            <a:ext cx="5366795" cy="3962400"/>
          </a:xfrm>
          <a:prstGeom prst="rect">
            <a:avLst/>
          </a:prstGeom>
          <a:noFill/>
        </p:spPr>
      </p:pic>
      <p:pic>
        <p:nvPicPr>
          <p:cNvPr id="91138" name="Picture 2" descr="C:\Documents and Settings\Owner.YOUR-0944CBA8B9\My Documents\FORUM Spring 06\Lecture 2 U.S. History and Business\William Vanderbilt man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7625"/>
            <a:ext cx="5499279" cy="4067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44018850065825855SyRJxC_ph break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508"/>
            <a:ext cx="4650344" cy="3098292"/>
          </a:xfrm>
          <a:prstGeom prst="rect">
            <a:avLst/>
          </a:prstGeom>
        </p:spPr>
      </p:pic>
      <p:pic>
        <p:nvPicPr>
          <p:cNvPr id="3" name="Picture 2" descr="The_Breakers_re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85" y="1798320"/>
            <a:ext cx="4440115" cy="30784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ble_House%2C_Newport%2C_Rhode_Is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Owner.YOUR-0944CBA8B9\My Documents\FORUM Spring 06\Lecture 2 U.S. History and Business\Marble House interior 1.jpg"/>
          <p:cNvPicPr>
            <a:picLocks noChangeAspect="1" noChangeArrowheads="1"/>
          </p:cNvPicPr>
          <p:nvPr/>
        </p:nvPicPr>
        <p:blipFill>
          <a:blip r:embed="rId2"/>
          <a:srcRect t="2260" b="2825"/>
          <a:stretch>
            <a:fillRect/>
          </a:stretch>
        </p:blipFill>
        <p:spPr bwMode="auto">
          <a:xfrm>
            <a:off x="0" y="914400"/>
            <a:ext cx="3505200" cy="4990454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Marble House interior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0060" y="0"/>
            <a:ext cx="5743940" cy="3505199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marble_house-gold_ball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0" y="35052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slow_Homer_Snap_the_Wh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9686" cy="3505200"/>
          </a:xfrm>
          <a:prstGeom prst="rect">
            <a:avLst/>
          </a:prstGeom>
        </p:spPr>
      </p:pic>
      <p:pic>
        <p:nvPicPr>
          <p:cNvPr id="3" name="Picture 2" descr="The Country School - (Winslow Homer - 187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497876"/>
            <a:ext cx="6324600" cy="33601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ts%20Sherm%201874-6%20H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0474" cy="4572000"/>
          </a:xfrm>
          <a:prstGeom prst="rect">
            <a:avLst/>
          </a:prstGeom>
        </p:spPr>
      </p:pic>
      <p:pic>
        <p:nvPicPr>
          <p:cNvPr id="3" name="Picture 2" descr="Low%20ho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576232"/>
            <a:ext cx="5867400" cy="2281767"/>
          </a:xfrm>
          <a:prstGeom prst="rect">
            <a:avLst/>
          </a:prstGeom>
        </p:spPr>
      </p:pic>
      <p:pic>
        <p:nvPicPr>
          <p:cNvPr id="4" name="Picture 3" descr="Mission_San_Juan_Capistrano_4-5-05_100_6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72000"/>
            <a:ext cx="3429000" cy="2286000"/>
          </a:xfrm>
          <a:prstGeom prst="rect">
            <a:avLst/>
          </a:prstGeom>
        </p:spPr>
      </p:pic>
      <p:pic>
        <p:nvPicPr>
          <p:cNvPr id="5" name="Picture 4" descr="G_%20Stickley%20cabinet%20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2480" y="533400"/>
            <a:ext cx="262152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026" descr="C:\Documents and Settings\Owner.YOUR-0944CBA8B9\My Documents\FORUM Spring 06\Lecture 2 U.S. History and Business\1243689-capitol_at_Albany_based_on_Paris_Hotel_de_Ville-Alba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0"/>
            <a:ext cx="5410200" cy="3825650"/>
          </a:xfrm>
          <a:prstGeom prst="rect">
            <a:avLst/>
          </a:prstGeom>
          <a:noFill/>
        </p:spPr>
      </p:pic>
      <p:pic>
        <p:nvPicPr>
          <p:cNvPr id="3" name="Picture 2" descr="image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  <p:pic>
        <p:nvPicPr>
          <p:cNvPr id="4" name="Picture 3" descr="capital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5105400" cy="3918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Owner.YOUR-0944CBA8B9\My Documents\FORUM Spring 06\Lecture 2 U.S. History and Business\William-Merritt-Chase-Prospect-Park--Brooklyn-10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450"/>
            <a:ext cx="4648200" cy="3532148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Chase At the Seas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486837"/>
            <a:ext cx="5791199" cy="3371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FORUM Spring 06\Lecture 2 U.S. History and Business\Eakins Swimming H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4724400" cy="3525255"/>
          </a:xfrm>
          <a:prstGeom prst="rect">
            <a:avLst/>
          </a:prstGeom>
          <a:noFill/>
        </p:spPr>
      </p:pic>
      <p:pic>
        <p:nvPicPr>
          <p:cNvPr id="3" name="Picture 2" descr="Between Rounds - (Thomas Eakins - 1898-189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47" y="685800"/>
            <a:ext cx="4402353" cy="5486400"/>
          </a:xfrm>
          <a:prstGeom prst="rect">
            <a:avLst/>
          </a:prstGeom>
        </p:spPr>
      </p:pic>
      <p:pic>
        <p:nvPicPr>
          <p:cNvPr id="4" name="Picture 3" descr="display_imageCA0L3HECThe Biglin Brothers Turning the Stake Boat - (Thomas Eakins - 187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5178"/>
            <a:ext cx="4724400" cy="330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Agnew Clinic - (Thomas Eakins - 188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16999" cy="3352800"/>
          </a:xfrm>
          <a:prstGeom prst="rect">
            <a:avLst/>
          </a:prstGeom>
        </p:spPr>
      </p:pic>
      <p:pic>
        <p:nvPicPr>
          <p:cNvPr id="4" name="Picture 3" descr="The Chess Player - (Thomas Eakins - 187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1"/>
            <a:ext cx="4836666" cy="3505200"/>
          </a:xfrm>
          <a:prstGeom prst="rect">
            <a:avLst/>
          </a:prstGeom>
        </p:spPr>
      </p:pic>
      <p:pic>
        <p:nvPicPr>
          <p:cNvPr id="2" name="Picture 1" descr="The Gross Clinic - (Thomas Eakins - 187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44" y="838200"/>
            <a:ext cx="4334456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angement in Grey and Black Portrait of the Painter's Mother - (James Abbott McNeill Whistler - 187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84" y="0"/>
            <a:ext cx="7784031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FORUM Spring 06\Lecture 2 U.S. History and Business\Columbian Expo 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750" y="0"/>
            <a:ext cx="5016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Owner.YOUR-0944CBA8B9\My Documents\FORUM Spring 06\Lecture 2 U.S. History and Business\06-01_courtofho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590800"/>
            <a:ext cx="5029200" cy="33528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06-04_courtofhon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5410200" cy="3606800"/>
          </a:xfrm>
          <a:prstGeom prst="rect">
            <a:avLst/>
          </a:prstGeom>
          <a:noFill/>
        </p:spPr>
      </p:pic>
      <p:pic>
        <p:nvPicPr>
          <p:cNvPr id="4" name="Picture 1026" descr="C:\Documents and Settings\Owner.YOUR-0944CBA8B9\My Documents\FORUM Spring 06\Lecture 2 U.S. History and Business\05-08_peristyle-fromlak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4267200" cy="284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Chicago fair 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5441" y="2389187"/>
            <a:ext cx="5578559" cy="4468813"/>
          </a:xfrm>
          <a:prstGeom prst="rect">
            <a:avLst/>
          </a:prstGeom>
          <a:noFill/>
        </p:spPr>
      </p:pic>
      <p:pic>
        <p:nvPicPr>
          <p:cNvPr id="103426" name="Picture 2" descr="C:\Documents and Settings\Owner.YOUR-0944CBA8B9\My Documents\FORUM Spring 06\Lecture 2 U.S. History and Business\05-12_chicagoday-manufa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008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Owner.YOUR-0944CBA8B9\My Documents\FORUM Spring 06\Lecture 2 U.S. History and Business\07-04a_electri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82800"/>
            <a:ext cx="3962400" cy="26416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07-04b_electrici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0"/>
            <a:ext cx="5143500" cy="34290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07-04e_electric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3429000"/>
            <a:ext cx="51435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tton Pickers - (Winslow Homer - 187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914121" cy="3047999"/>
          </a:xfrm>
          <a:prstGeom prst="rect">
            <a:avLst/>
          </a:prstGeom>
        </p:spPr>
      </p:pic>
      <p:pic>
        <p:nvPicPr>
          <p:cNvPr id="3" name="Picture 2" descr="A Visit from the Old Mistress - (Winslow Homer - 187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0"/>
            <a:ext cx="4114800" cy="3051592"/>
          </a:xfrm>
          <a:prstGeom prst="rect">
            <a:avLst/>
          </a:prstGeom>
        </p:spPr>
      </p:pic>
      <p:pic>
        <p:nvPicPr>
          <p:cNvPr id="4" name="Picture 3" descr="The Carnival aka Dressing for the Carnival - (Winslow Homer - 187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072456"/>
            <a:ext cx="5791200" cy="378554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Owner.YOUR-0944CBA8B9\My Documents\FORUM Spring 06\Lecture 2 U.S. History and Business\07-08c_machin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Owner.YOUR-0944CBA8B9\My Documents\FORUM Spring 06\Lecture 2 U.S. History and Business\07-11a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07-11h_transpor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51200"/>
            <a:ext cx="5410200" cy="3606800"/>
          </a:xfrm>
          <a:prstGeom prst="rect">
            <a:avLst/>
          </a:prstGeom>
          <a:noFill/>
        </p:spPr>
      </p:pic>
      <p:pic>
        <p:nvPicPr>
          <p:cNvPr id="113666" name="Picture 2" descr="C:\Documents and Settings\Owner.YOUR-0944CBA8B9\My Documents\FORUM Spring 06\Lecture 2 U.S. History and Business\07-11b_transport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Owner.YOUR-0944CBA8B9\My Documents\FORUM Spring 06\Lecture 2 U.S. History and Business\08-05_pennsylva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200400"/>
            <a:ext cx="5486400" cy="36576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08-07_eng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400"/>
            <a:ext cx="4343400" cy="28956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08-14_jap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52578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Owner.YOUR-0944CBA8B9\My Documents\FORUM Spring 06\Lecture 2 U.S. History and Business\09-08_danc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09-10_dahom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0480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09-13_wildbillwestsh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048000"/>
            <a:ext cx="5715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Owner.YOUR-0944CBA8B9\My Documents\FORUM Spring 06\Lecture 2 U.S. History and Business\09-02_ferris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9624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09-03_ferriswheelc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81000"/>
            <a:ext cx="4343400" cy="2895600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2 U.S. History and Business\09-04_ferriswheel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8900" y="3733800"/>
            <a:ext cx="46863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Owner.YOUR-0944CBA8B9\My Documents\FORUM Spring 06\Lecture 2 U.S. History and Business\NYS-Ed-Bld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Owner.YOUR-0944CBA8B9\My Documents\FORUM Spring 06\Lecture 2 U.S. History and Business\Senator John Sherm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4663" y="0"/>
            <a:ext cx="56546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Owner.YOUR-0944CBA8B9\My Documents\FORUM Spring 06\Lecture 2 U.S. History and Business\marxe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988"/>
            <a:ext cx="7772400" cy="680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eryeo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90" y="0"/>
            <a:ext cx="5430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ife Line - (Winslow Homer - 18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733800" cy="2261202"/>
          </a:xfrm>
          <a:prstGeom prst="rect">
            <a:avLst/>
          </a:prstGeom>
        </p:spPr>
      </p:pic>
      <p:pic>
        <p:nvPicPr>
          <p:cNvPr id="3" name="Picture 2" descr="Undertow - (Winslow Homer - 188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4308"/>
            <a:ext cx="3733800" cy="2303691"/>
          </a:xfrm>
          <a:prstGeom prst="rect">
            <a:avLst/>
          </a:prstGeom>
        </p:spPr>
      </p:pic>
      <p:pic>
        <p:nvPicPr>
          <p:cNvPr id="4" name="Picture 2" descr="C:\Documents and Settings\Owner.YOUR-0944CBA8B9\My Documents\FORUM Spring 06\Lecture 2 U.S. History and Business\Winslow Homer Gulf Stre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0"/>
            <a:ext cx="3733800" cy="2241577"/>
          </a:xfrm>
          <a:prstGeom prst="rect">
            <a:avLst/>
          </a:prstGeom>
          <a:noFill/>
        </p:spPr>
      </p:pic>
      <p:pic>
        <p:nvPicPr>
          <p:cNvPr id="5" name="Picture 4" descr="After the Hunt - (Winslow Homer - 189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93" y="3429000"/>
            <a:ext cx="4948008" cy="3429001"/>
          </a:xfrm>
          <a:prstGeom prst="rect">
            <a:avLst/>
          </a:prstGeom>
        </p:spPr>
      </p:pic>
      <p:pic>
        <p:nvPicPr>
          <p:cNvPr id="6" name="Picture 2" descr="C:\Documents and Settings\Owner.YOUR-0944CBA8B9\My Documents\FORUM Spring 06\Lecture 2 U.S. History and Business\Winslow Homer End of the Hun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0"/>
            <a:ext cx="4953001" cy="340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Owner.YOUR-0944CBA8B9\My Documents\FORUM Spring 06\Lecture 2 U.S. History and Business\Homestead Stri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Owner.YOUR-0944CBA8B9\My Documents\FORUM Spring 06\Lecture 2 U.S. History and Business\gold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7800" cy="3592830"/>
          </a:xfrm>
          <a:prstGeom prst="rect">
            <a:avLst/>
          </a:prstGeom>
          <a:noFill/>
        </p:spPr>
      </p:pic>
      <p:pic>
        <p:nvPicPr>
          <p:cNvPr id="4" name="Picture 3" descr="a5-4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2971800" cy="4257593"/>
          </a:xfrm>
          <a:prstGeom prst="rect">
            <a:avLst/>
          </a:prstGeom>
        </p:spPr>
      </p:pic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85" y="3352800"/>
            <a:ext cx="2873115" cy="3505200"/>
          </a:xfrm>
          <a:prstGeom prst="rect">
            <a:avLst/>
          </a:prstGeom>
        </p:spPr>
      </p:pic>
      <p:pic>
        <p:nvPicPr>
          <p:cNvPr id="3" name="Picture 2" descr="fr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3594100"/>
            <a:ext cx="4914900" cy="32639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Owner.YOUR-0944CBA8B9\My Documents\FORUM Spring 06\Lecture 2 U.S. History and Business\aa_bryan_silver_2_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1275"/>
            <a:ext cx="8001000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FORUM Spring 06\Lecture 3 U.S. History and Business\Bryan Cross of Go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838"/>
            <a:ext cx="9144000" cy="641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.YOUR-0944CBA8B9\My Documents\FORUM Spring 06\Lecture 3 U.S. History and Business\darrowcros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39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ocuments and Settings\Owner.YOUR-0944CBA8B9\My Documents\FORUM Spring 06\Lecture 2 U.S. History and Business\Maine Wre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06" y="0"/>
            <a:ext cx="87061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FORUM Spring 06\Lecture 2 U.S. History and Business\Rough Rid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0922"/>
            <a:ext cx="5715000" cy="4597078"/>
          </a:xfrm>
          <a:prstGeom prst="rect">
            <a:avLst/>
          </a:prstGeom>
          <a:noFill/>
        </p:spPr>
      </p:pic>
      <p:pic>
        <p:nvPicPr>
          <p:cNvPr id="132098" name="Picture 2" descr="C:\Documents and Settings\Owner.YOUR-0944CBA8B9\My Documents\FORUM Spring 06\Lecture 2 U.S. History and Business\Teddy Rough Rid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7322" y="0"/>
            <a:ext cx="5656678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 descr="C:\Documents and Settings\Owner.YOUR-0944CBA8B9\My Documents\FORUM Spring 06\Lecture 2 U.S. History and Business\post_civil_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0"/>
            <a:ext cx="5892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_of_Woolworth_Building_f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293" y="0"/>
            <a:ext cx="53694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FORUM Spring 06\Lecture 3 U.S. History and Business\Ford_Assembly_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3888581"/>
          </a:xfrm>
          <a:prstGeom prst="rect">
            <a:avLst/>
          </a:prstGeom>
          <a:noFill/>
        </p:spPr>
      </p:pic>
      <p:pic>
        <p:nvPicPr>
          <p:cNvPr id="4" name="Picture 2" descr="C:\Documents and Settings\Owner.YOUR-0944CBA8B9\My Documents\FORUM Spring 06\Lecture 3 U.S. History and Business\Ford%20Henry%20Ford%20Model%20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6288" y="3657600"/>
            <a:ext cx="4347713" cy="32004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3 U.S. History and Business\Ford%20HP_Model_T_Assembly_L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01694"/>
            <a:ext cx="4876800" cy="3856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2052" descr="C:\Documents and Settings\Owner.YOUR-0944CBA8B9\My Documents\FORUM Spring 06\Lecture 2 U.S. History and Business\e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4512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Edison_bul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262" y="0"/>
            <a:ext cx="43767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FORUM Spring 06\Lecture 2 U.S. History and Business\Lecture 2 used\ed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2757488" cy="4343400"/>
          </a:xfrm>
          <a:prstGeom prst="rect">
            <a:avLst/>
          </a:prstGeom>
          <a:noFill/>
        </p:spPr>
      </p:pic>
      <p:pic>
        <p:nvPicPr>
          <p:cNvPr id="4099" name="Picture 3" descr="C:\Documents and Settings\Owner.YOUR-0944CBA8B9\My Documents\FORUM Spring 06\Lecture 3 U.S. History and Business\Nikola_Tes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447800"/>
            <a:ext cx="3027363" cy="4343400"/>
          </a:xfrm>
          <a:prstGeom prst="rect">
            <a:avLst/>
          </a:prstGeom>
          <a:noFill/>
        </p:spPr>
      </p:pic>
      <p:pic>
        <p:nvPicPr>
          <p:cNvPr id="4100" name="Picture 4" descr="C:\Documents and Settings\Owner.YOUR-0944CBA8B9\My Documents\FORUM Spring 06\Lecture 3 U.S. History and Business\georgewestinghou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7250" y="1981200"/>
            <a:ext cx="320675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FORUM Spring 06\Lecture 3 U.S. History and Business\topsyelectror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001000" cy="5818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wner.YOUR-0944CBA8B9\My Documents\FORUM Spring 06\Lecture 3 U.S. History and Business\Kemmler_Ch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5863" y="0"/>
            <a:ext cx="42306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FORUM Spring 06\Lecture 3 U.S. History and Business\niagara_falls_state_park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44577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3 U.S. History and Business\generatorbui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692605"/>
            <a:ext cx="4800600" cy="3165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FORUM Spring 06\Lecture 3 U.S. History and Business\Immigrant_sh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350"/>
            <a:ext cx="8534400" cy="684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FORUM Spring 06\Lecture 3 U.S. History and Business\iww-strik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</p:spPr>
      </p:pic>
      <p:pic>
        <p:nvPicPr>
          <p:cNvPr id="3" name="Picture 2" descr="dosch01 iww rally at union squa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252" y="3124200"/>
            <a:ext cx="4850748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FORUM Spring 06\Lecture 3 U.S. History and Business\ida tarbe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685800"/>
            <a:ext cx="3629025" cy="5224463"/>
          </a:xfrm>
          <a:prstGeom prst="rect">
            <a:avLst/>
          </a:prstGeom>
          <a:noFill/>
        </p:spPr>
      </p:pic>
      <p:pic>
        <p:nvPicPr>
          <p:cNvPr id="13315" name="Picture 3" descr="C:\Documents and Settings\Owner.YOUR-0944CBA8B9\My Documents\FORUM Spring 06\Lecture 3 U.S. History and Business\upt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838200"/>
            <a:ext cx="5486400" cy="498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moryShow_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05" y="0"/>
            <a:ext cx="46915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FORUM Spring 06\Lecture 3 U.S. History and Business\Duchamp_Nu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138613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s-from-avign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26" y="0"/>
            <a:ext cx="66453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FORUM Spring 06\Lecture 2 U.S. History and Business\PA oil we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525"/>
            <a:ext cx="9144000" cy="658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ame X aka Madame Pierre Gautreau - (John Singer Sargent - 18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41" y="0"/>
            <a:ext cx="3510859" cy="6858000"/>
          </a:xfrm>
          <a:prstGeom prst="rect">
            <a:avLst/>
          </a:prstGeom>
        </p:spPr>
      </p:pic>
      <p:pic>
        <p:nvPicPr>
          <p:cNvPr id="3" name="Picture 2" descr="The Sphynx - (Arthur B. Davies - No dates listed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83"/>
            <a:ext cx="3733800" cy="678947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ymade ducha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876800" cy="5624577"/>
          </a:xfrm>
          <a:prstGeom prst="rect">
            <a:avLst/>
          </a:prstGeom>
        </p:spPr>
      </p:pic>
      <p:pic>
        <p:nvPicPr>
          <p:cNvPr id="3" name="Picture 2" descr="duchamp-toilet founta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071" y="609600"/>
            <a:ext cx="4237929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ident_Woodrow_Wilson_portrait_December_2_1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5355" y="0"/>
            <a:ext cx="5633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FORUM Spring 06\Lecture 3 U.S. History and Business\panama_l7_28may02_30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nex%20-%20Valentino,%20Rudolph%20(A%20Sainted%20Devil)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9981" y="0"/>
            <a:ext cx="3354019" cy="4267200"/>
          </a:xfrm>
          <a:prstGeom prst="rect">
            <a:avLst/>
          </a:prstGeom>
        </p:spPr>
      </p:pic>
      <p:pic>
        <p:nvPicPr>
          <p:cNvPr id="2" name="Picture 1" descr="09_Withingat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61584" cy="1981200"/>
          </a:xfrm>
          <a:prstGeom prst="rect">
            <a:avLst/>
          </a:prstGeom>
        </p:spPr>
      </p:pic>
      <p:pic>
        <p:nvPicPr>
          <p:cNvPr id="3" name="Picture 2" descr="1034481470_cc366e4fcf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267200"/>
            <a:ext cx="2590800" cy="2590800"/>
          </a:xfrm>
          <a:prstGeom prst="rect">
            <a:avLst/>
          </a:prstGeom>
        </p:spPr>
      </p:pic>
      <p:pic>
        <p:nvPicPr>
          <p:cNvPr id="4" name="Picture 3" descr="Annex%20-%20Pickford,%20Mary_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5312" y="0"/>
            <a:ext cx="4273088" cy="5642734"/>
          </a:xfrm>
          <a:prstGeom prst="rect">
            <a:avLst/>
          </a:prstGeom>
        </p:spPr>
      </p:pic>
      <p:pic>
        <p:nvPicPr>
          <p:cNvPr id="6" name="Picture 5" descr="image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793118"/>
            <a:ext cx="2743200" cy="2064881"/>
          </a:xfrm>
          <a:prstGeom prst="rect">
            <a:avLst/>
          </a:prstGeom>
        </p:spPr>
      </p:pic>
      <p:pic>
        <p:nvPicPr>
          <p:cNvPr id="7" name="Picture 6" descr="sjff_01_img006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2600"/>
            <a:ext cx="2286000" cy="1724449"/>
          </a:xfrm>
          <a:prstGeom prst="rect">
            <a:avLst/>
          </a:prstGeom>
        </p:spPr>
      </p:pic>
      <p:pic>
        <p:nvPicPr>
          <p:cNvPr id="8" name="Picture 7" descr="the_ki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505200"/>
            <a:ext cx="2747682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ies, Five Cents - (John Sloan - 19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" y="0"/>
            <a:ext cx="906457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day, Women Drying Their Hair - (John Sloan - 19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027" y="0"/>
            <a:ext cx="4178973" cy="3429000"/>
          </a:xfrm>
          <a:prstGeom prst="rect">
            <a:avLst/>
          </a:prstGeom>
        </p:spPr>
      </p:pic>
      <p:pic>
        <p:nvPicPr>
          <p:cNvPr id="3" name="Picture 2" descr="Three A.M. - (John Sloan - 190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25129"/>
            <a:ext cx="3886200" cy="4661271"/>
          </a:xfrm>
          <a:prstGeom prst="rect">
            <a:avLst/>
          </a:prstGeom>
        </p:spPr>
      </p:pic>
      <p:pic>
        <p:nvPicPr>
          <p:cNvPr id="4" name="Picture 3" descr="Scrubwoman, Astor Library - (John Sloan - 1910-19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657600"/>
            <a:ext cx="2611332" cy="3200400"/>
          </a:xfrm>
          <a:prstGeom prst="rect">
            <a:avLst/>
          </a:prstGeom>
        </p:spPr>
      </p:pic>
      <p:pic>
        <p:nvPicPr>
          <p:cNvPr id="5" name="Picture 4" descr="A Woman's Work - (John Sloan - 191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0" y="3429000"/>
            <a:ext cx="2636566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ter Street - (George Luks - 190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585"/>
            <a:ext cx="9063380" cy="661201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259480.bmp"/>
          <p:cNvPicPr>
            <a:picLocks noChangeAspect="1"/>
          </p:cNvPicPr>
          <p:nvPr/>
        </p:nvPicPr>
        <p:blipFill>
          <a:blip r:embed="rId2"/>
          <a:srcRect b="12473"/>
          <a:stretch>
            <a:fillRect/>
          </a:stretch>
        </p:blipFill>
        <p:spPr>
          <a:xfrm>
            <a:off x="0" y="0"/>
            <a:ext cx="4851554" cy="3352800"/>
          </a:xfrm>
          <a:prstGeom prst="rect">
            <a:avLst/>
          </a:prstGeom>
        </p:spPr>
      </p:pic>
      <p:pic>
        <p:nvPicPr>
          <p:cNvPr id="4" name="Picture 3" descr="FDR%20World's%20Fa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005" y="0"/>
            <a:ext cx="4368995" cy="3352800"/>
          </a:xfrm>
          <a:prstGeom prst="rect">
            <a:avLst/>
          </a:prstGeom>
        </p:spPr>
      </p:pic>
      <p:pic>
        <p:nvPicPr>
          <p:cNvPr id="5" name="Picture 4" descr="sarnoff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352801"/>
            <a:ext cx="2852333" cy="3505200"/>
          </a:xfrm>
          <a:prstGeom prst="rect">
            <a:avLst/>
          </a:prstGeom>
        </p:spPr>
      </p:pic>
      <p:pic>
        <p:nvPicPr>
          <p:cNvPr id="6" name="Picture 5" descr="Donald_Manson_working_as_an_employee_of_the_Marconi_Compan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3800"/>
            <a:ext cx="3718084" cy="2819400"/>
          </a:xfrm>
          <a:prstGeom prst="rect">
            <a:avLst/>
          </a:prstGeom>
        </p:spPr>
      </p:pic>
      <p:pic>
        <p:nvPicPr>
          <p:cNvPr id="7" name="Picture 6" descr="Little_General_Cathedral_radi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0678" y="3581400"/>
            <a:ext cx="2563322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hibition-Ra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5475" cy="3781425"/>
          </a:xfrm>
          <a:prstGeom prst="rect">
            <a:avLst/>
          </a:prstGeom>
        </p:spPr>
      </p:pic>
      <p:pic>
        <p:nvPicPr>
          <p:cNvPr id="21506" name="Picture 2" descr="C:\Documents and Settings\Owner.YOUR-0944CBA8B9\My Documents\FORUM Spring 06\Lecture 3 U.S. History and Business\prohibition%20raid.jpg"/>
          <p:cNvPicPr>
            <a:picLocks noChangeAspect="1" noChangeArrowheads="1"/>
          </p:cNvPicPr>
          <p:nvPr/>
        </p:nvPicPr>
        <p:blipFill>
          <a:blip r:embed="rId3"/>
          <a:srcRect b="26503"/>
          <a:stretch>
            <a:fillRect/>
          </a:stretch>
        </p:blipFill>
        <p:spPr bwMode="auto">
          <a:xfrm>
            <a:off x="2667000" y="2990200"/>
            <a:ext cx="6477000" cy="3867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Owner.YOUR-0944CBA8B9\My Documents\FORUM Spring 06\Lecture 2 U.S. History and Business\standardo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yoe99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93720"/>
            <a:ext cx="3810000" cy="3764280"/>
          </a:xfrm>
          <a:prstGeom prst="rect">
            <a:avLst/>
          </a:prstGeom>
        </p:spPr>
      </p:pic>
      <p:pic>
        <p:nvPicPr>
          <p:cNvPr id="4" name="Picture 3" descr="T04064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508342" cy="3352800"/>
          </a:xfrm>
          <a:prstGeom prst="rect">
            <a:avLst/>
          </a:prstGeom>
        </p:spPr>
      </p:pic>
      <p:pic>
        <p:nvPicPr>
          <p:cNvPr id="5" name="Picture 4" descr="1641%5B1%5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884593"/>
            <a:ext cx="4038600" cy="505900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FORUM Spring 06\Lecture 3 U.S. History and Business\File0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0"/>
            <a:ext cx="49879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FORUM Spring 06\Lecture 3 U.S. History and Business\aintmisbehavinharle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267200" cy="5219225"/>
          </a:xfrm>
          <a:prstGeom prst="rect">
            <a:avLst/>
          </a:prstGeom>
          <a:noFill/>
        </p:spPr>
      </p:pic>
      <p:pic>
        <p:nvPicPr>
          <p:cNvPr id="3" name="Picture 2" descr="Jazz_age.gif"/>
          <p:cNvPicPr>
            <a:picLocks noChangeAspect="1"/>
          </p:cNvPicPr>
          <p:nvPr/>
        </p:nvPicPr>
        <p:blipFill>
          <a:blip r:embed="rId3"/>
          <a:srcRect l="3139" r="3587" b="5969"/>
          <a:stretch>
            <a:fillRect/>
          </a:stretch>
        </p:blipFill>
        <p:spPr>
          <a:xfrm>
            <a:off x="4267200" y="0"/>
            <a:ext cx="4876800" cy="3693824"/>
          </a:xfrm>
          <a:prstGeom prst="rect">
            <a:avLst/>
          </a:prstGeom>
        </p:spPr>
      </p:pic>
      <p:pic>
        <p:nvPicPr>
          <p:cNvPr id="4" name="Picture 3" descr="jazz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746938"/>
            <a:ext cx="4876800" cy="311106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wner.YOUR-0944CBA8B9\My Documents\FORUM Spring 06\Lecture 3 U.S. History and Business\055-cotton-clu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-6350"/>
            <a:ext cx="701040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Owner.YOUR-0944CBA8B9\My Documents\FORUM Spring 06\Lecture 3 U.S. History and Business\flapp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013" y="0"/>
            <a:ext cx="36099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ville-wright-in-aeropla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765" y="2819400"/>
            <a:ext cx="5664235" cy="4038600"/>
          </a:xfrm>
          <a:prstGeom prst="rect">
            <a:avLst/>
          </a:prstGeom>
        </p:spPr>
      </p:pic>
      <p:pic>
        <p:nvPicPr>
          <p:cNvPr id="27650" name="Picture 2" descr="C:\Documents and Settings\Owner.YOUR-0944CBA8B9\My Documents\FORUM Spring 06\Lecture 3 U.S. History and Business\lindbergh_charles_photograp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97302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FORUM Spring 06\Lecture 3 U.S. History and Business\001_article_Jack%20Demps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73500"/>
            <a:ext cx="3492500" cy="2984500"/>
          </a:xfrm>
          <a:prstGeom prst="rect">
            <a:avLst/>
          </a:prstGeom>
          <a:noFill/>
        </p:spPr>
      </p:pic>
      <p:pic>
        <p:nvPicPr>
          <p:cNvPr id="28675" name="Picture 3" descr="C:\Documents and Settings\Owner.YOUR-0944CBA8B9\My Documents\FORUM Spring 06\Lecture 3 U.S. History and Business\BobbyJo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900" y="2085975"/>
            <a:ext cx="2959100" cy="4772025"/>
          </a:xfrm>
          <a:prstGeom prst="rect">
            <a:avLst/>
          </a:prstGeom>
          <a:noFill/>
        </p:spPr>
      </p:pic>
      <p:pic>
        <p:nvPicPr>
          <p:cNvPr id="28676" name="Picture 4" descr="C:\Documents and Settings\Owner.YOUR-0944CBA8B9\My Documents\FORUM Spring 06\Lecture 3 U.S. History and Business\billtild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21200"/>
            <a:ext cx="2413000" cy="2336800"/>
          </a:xfrm>
          <a:prstGeom prst="rect">
            <a:avLst/>
          </a:prstGeom>
          <a:noFill/>
        </p:spPr>
      </p:pic>
      <p:pic>
        <p:nvPicPr>
          <p:cNvPr id="28677" name="Picture 5" descr="C:\Documents and Settings\Owner.YOUR-0944CBA8B9\My Documents\FORUM Spring 06\Lecture 3 U.S. History and Business\Babe%20Rut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21013" cy="4572000"/>
          </a:xfrm>
          <a:prstGeom prst="rect">
            <a:avLst/>
          </a:prstGeom>
          <a:noFill/>
        </p:spPr>
      </p:pic>
      <p:pic>
        <p:nvPicPr>
          <p:cNvPr id="28678" name="Picture 6" descr="C:\Documents and Settings\Owner.YOUR-0944CBA8B9\My Documents\FORUM Spring 06\Lecture 3 U.S. History and Business\Red Gran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0"/>
            <a:ext cx="2540000" cy="375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FORUM Spring 06\Lecture 3 U.S. History and Business\Warren Har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0" y="0"/>
            <a:ext cx="51927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FORUM Spring 06\Lecture 3 U.S. History and Business\Calvin Coolid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1673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FORUM Spring 06\Lecture 3 U.S. History and Business\h-ho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938" y="0"/>
            <a:ext cx="6334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C:\Documents and Settings\Owner.YOUR-0944CBA8B9\My Documents\FORUM Spring 06\Lecture 2 U.S. History and Business\JDR18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0"/>
            <a:ext cx="4714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Owner.YOUR-0944CBA8B9\My Documents\FORUM Spring 06\Lecture 3 U.S. History and Business\Depres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18933" cy="4311650"/>
          </a:xfrm>
          <a:prstGeom prst="rect">
            <a:avLst/>
          </a:prstGeom>
          <a:noFill/>
        </p:spPr>
      </p:pic>
      <p:pic>
        <p:nvPicPr>
          <p:cNvPr id="3" name="Picture 2" descr="Citizens%20and%20closed%20bank%20National%20Archiv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370" y="3124200"/>
            <a:ext cx="4609630" cy="3733800"/>
          </a:xfrm>
          <a:prstGeom prst="rect">
            <a:avLst/>
          </a:prstGeom>
        </p:spPr>
      </p:pic>
      <p:pic>
        <p:nvPicPr>
          <p:cNvPr id="4" name="Picture 3" descr="image depres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961015"/>
            <a:ext cx="3886200" cy="289698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eishman's Bread Line - (Everett Shinn - 190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400" cy="3743453"/>
          </a:xfrm>
          <a:prstGeom prst="rect">
            <a:avLst/>
          </a:prstGeom>
        </p:spPr>
      </p:pic>
      <p:pic>
        <p:nvPicPr>
          <p:cNvPr id="3" name="Picture 2" descr="After the Rehearsal - (Everett Shinn - 191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75585"/>
            <a:ext cx="5257800" cy="358241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pire072845_1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27" y="0"/>
            <a:ext cx="2121573" cy="3694379"/>
          </a:xfrm>
          <a:prstGeom prst="rect">
            <a:avLst/>
          </a:prstGeom>
        </p:spPr>
      </p:pic>
      <p:pic>
        <p:nvPicPr>
          <p:cNvPr id="3" name="Picture 2" descr="Chrysler-Large.jpg"/>
          <p:cNvPicPr>
            <a:picLocks noChangeAspect="1"/>
          </p:cNvPicPr>
          <p:nvPr/>
        </p:nvPicPr>
        <p:blipFill>
          <a:blip r:embed="rId3" cstate="print"/>
          <a:srcRect b="5556"/>
          <a:stretch>
            <a:fillRect/>
          </a:stretch>
        </p:blipFill>
        <p:spPr>
          <a:xfrm>
            <a:off x="6858001" y="-1"/>
            <a:ext cx="2286000" cy="3689021"/>
          </a:xfrm>
          <a:prstGeom prst="rect">
            <a:avLst/>
          </a:prstGeom>
        </p:spPr>
      </p:pic>
      <p:pic>
        <p:nvPicPr>
          <p:cNvPr id="4" name="Picture 3" descr="old-timer-structural-work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724400" cy="3781095"/>
          </a:xfrm>
          <a:prstGeom prst="rect">
            <a:avLst/>
          </a:prstGeom>
        </p:spPr>
      </p:pic>
      <p:pic>
        <p:nvPicPr>
          <p:cNvPr id="5" name="Picture 4" descr="pedestrians-on-brooklyn-brid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7120"/>
            <a:ext cx="9144000" cy="323088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FORUM Spring 06\Lecture 3 U.S. History and Business\adam_smith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65438" cy="3733800"/>
          </a:xfrm>
          <a:prstGeom prst="rect">
            <a:avLst/>
          </a:prstGeom>
          <a:noFill/>
        </p:spPr>
      </p:pic>
      <p:pic>
        <p:nvPicPr>
          <p:cNvPr id="36867" name="Picture 3" descr="C:\Documents and Settings\Owner.YOUR-0944CBA8B9\My Documents\FORUM Spring 06\Lecture 3 U.S. History and Business\marx_kar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8313" y="0"/>
            <a:ext cx="2325687" cy="3657600"/>
          </a:xfrm>
          <a:prstGeom prst="rect">
            <a:avLst/>
          </a:prstGeom>
          <a:noFill/>
        </p:spPr>
      </p:pic>
      <p:pic>
        <p:nvPicPr>
          <p:cNvPr id="36869" name="Picture 5" descr="C:\Documents and Settings\Owner.YOUR-0944CBA8B9\My Documents\FORUM Spring 06\Lecture 3 U.S. History and Business\Milton%20Friedman%20Greysca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0550" y="3657600"/>
            <a:ext cx="2203450" cy="3200400"/>
          </a:xfrm>
          <a:prstGeom prst="rect">
            <a:avLst/>
          </a:prstGeom>
          <a:noFill/>
        </p:spPr>
      </p:pic>
      <p:pic>
        <p:nvPicPr>
          <p:cNvPr id="36870" name="Picture 6" descr="C:\Documents and Settings\Owner.YOUR-0944CBA8B9\My Documents\FORUM Spring 06\Lecture 3 U.S. History and Business\MisesLibr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38575"/>
            <a:ext cx="3886200" cy="3019425"/>
          </a:xfrm>
          <a:prstGeom prst="rect">
            <a:avLst/>
          </a:prstGeom>
          <a:noFill/>
        </p:spPr>
      </p:pic>
      <p:pic>
        <p:nvPicPr>
          <p:cNvPr id="36871" name="Picture 7" descr="C:\Documents and Settings\Owner.YOUR-0944CBA8B9\My Documents\FORUM Spring 06\Lecture 3 U.S. History and Business\main_keyn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2057400"/>
            <a:ext cx="3976688" cy="264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FORUM Spring 06\Lecture 3 U.S. History and Business\main_f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FORUM Spring 06\Lecture 3 U.S. History and Business\Tony and FDR's Lega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Owner.YOUR-0944CBA8B9\My Documents\FORUM Spring 06\Lecture 3 U.S. History and Business\map_cold_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FORUM Spring 06\Lecture 3 U.S. History and Business\John Locke kneller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36054" cy="56388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FORUM Spring 06\Lecture 2 U.S. History and Business\think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1996" y="1676400"/>
            <a:ext cx="4312003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stm01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81000"/>
            <a:ext cx="2800077" cy="1828800"/>
          </a:xfrm>
          <a:prstGeom prst="rect">
            <a:avLst/>
          </a:prstGeom>
        </p:spPr>
      </p:pic>
      <p:pic>
        <p:nvPicPr>
          <p:cNvPr id="4" name="Picture 3" descr="chicago01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19600"/>
            <a:ext cx="1823103" cy="2438400"/>
          </a:xfrm>
          <a:prstGeom prst="rect">
            <a:avLst/>
          </a:prstGeom>
        </p:spPr>
      </p:pic>
      <p:pic>
        <p:nvPicPr>
          <p:cNvPr id="5" name="Picture 4" descr="core_m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7820" y="2133599"/>
            <a:ext cx="2404979" cy="2057401"/>
          </a:xfrm>
          <a:prstGeom prst="rect">
            <a:avLst/>
          </a:prstGeom>
        </p:spPr>
      </p:pic>
      <p:pic>
        <p:nvPicPr>
          <p:cNvPr id="6" name="Picture 5" descr="Fredmeyer_edit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8996" y="4191000"/>
            <a:ext cx="4055003" cy="2667000"/>
          </a:xfrm>
          <a:prstGeom prst="rect">
            <a:avLst/>
          </a:prstGeom>
        </p:spPr>
      </p:pic>
      <p:pic>
        <p:nvPicPr>
          <p:cNvPr id="7" name="Picture 6" descr="2006-Saab-Aero-X-Concept-RA-Low-1600x1200.jpg"/>
          <p:cNvPicPr>
            <a:picLocks noChangeAspect="1"/>
          </p:cNvPicPr>
          <p:nvPr/>
        </p:nvPicPr>
        <p:blipFill>
          <a:blip r:embed="rId6" cstate="print"/>
          <a:srcRect t="8333" b="25000"/>
          <a:stretch>
            <a:fillRect/>
          </a:stretch>
        </p:blipFill>
        <p:spPr>
          <a:xfrm>
            <a:off x="914400" y="0"/>
            <a:ext cx="2819400" cy="1409700"/>
          </a:xfrm>
          <a:prstGeom prst="rect">
            <a:avLst/>
          </a:prstGeom>
        </p:spPr>
      </p:pic>
      <p:pic>
        <p:nvPicPr>
          <p:cNvPr id="8" name="Picture 7" descr="googleplex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2513707"/>
            <a:ext cx="1981200" cy="1296293"/>
          </a:xfrm>
          <a:prstGeom prst="rect">
            <a:avLst/>
          </a:prstGeom>
        </p:spPr>
      </p:pic>
      <p:pic>
        <p:nvPicPr>
          <p:cNvPr id="9" name="Picture 8" descr="overview-her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1"/>
            <a:ext cx="1449440" cy="1828800"/>
          </a:xfrm>
          <a:prstGeom prst="rect">
            <a:avLst/>
          </a:prstGeom>
        </p:spPr>
      </p:pic>
      <p:pic>
        <p:nvPicPr>
          <p:cNvPr id="10" name="Picture 9" descr="nuclear.jpg"/>
          <p:cNvPicPr>
            <a:picLocks noChangeAspect="1"/>
          </p:cNvPicPr>
          <p:nvPr/>
        </p:nvPicPr>
        <p:blipFill>
          <a:blip r:embed="rId9"/>
          <a:srcRect t="8095" b="44286"/>
          <a:stretch>
            <a:fillRect/>
          </a:stretch>
        </p:blipFill>
        <p:spPr>
          <a:xfrm>
            <a:off x="0" y="2514600"/>
            <a:ext cx="4762500" cy="1905000"/>
          </a:xfrm>
          <a:prstGeom prst="rect">
            <a:avLst/>
          </a:prstGeom>
        </p:spPr>
      </p:pic>
      <p:pic>
        <p:nvPicPr>
          <p:cNvPr id="11" name="Picture 10" descr="JR-Maglev-MLX01-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28800" y="4419600"/>
            <a:ext cx="3251200" cy="2438400"/>
          </a:xfrm>
          <a:prstGeom prst="rect">
            <a:avLst/>
          </a:prstGeom>
        </p:spPr>
      </p:pic>
      <p:pic>
        <p:nvPicPr>
          <p:cNvPr id="12" name="Picture 11" descr="2005_06_23_Tour_a_l_Empire_State_Building_0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0800" y="0"/>
            <a:ext cx="2743200" cy="2057400"/>
          </a:xfrm>
          <a:prstGeom prst="rect">
            <a:avLst/>
          </a:prstGeom>
        </p:spPr>
      </p:pic>
      <p:pic>
        <p:nvPicPr>
          <p:cNvPr id="13" name="Picture 12" descr="MALLA2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1752600"/>
            <a:ext cx="1452741" cy="2133600"/>
          </a:xfrm>
          <a:prstGeom prst="rect">
            <a:avLst/>
          </a:prstGeom>
        </p:spPr>
      </p:pic>
      <p:pic>
        <p:nvPicPr>
          <p:cNvPr id="14" name="Picture 13" descr="HollywoodSig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52600" y="1371600"/>
            <a:ext cx="16764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0</Words>
  <Application>Microsoft Office PowerPoint</Application>
  <PresentationFormat>On-screen Show (4:3)</PresentationFormat>
  <Paragraphs>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14</cp:revision>
  <dcterms:created xsi:type="dcterms:W3CDTF">2008-01-06T15:21:16Z</dcterms:created>
  <dcterms:modified xsi:type="dcterms:W3CDTF">2009-08-17T16:07:30Z</dcterms:modified>
</cp:coreProperties>
</file>